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676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3225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F0582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F0582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F0582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485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325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3197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787640" y="5236464"/>
            <a:ext cx="1232916" cy="6111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48134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3"/>
            <a:ext cx="9143999" cy="10295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51862" y="320166"/>
            <a:ext cx="4240275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F0582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616405"/>
            <a:ext cx="8072119" cy="2827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59404" y="564007"/>
            <a:ext cx="3425190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818894"/>
            <a:ext cx="8072119" cy="2962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0193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345" y="2583256"/>
            <a:ext cx="51466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>
                <a:solidFill>
                  <a:srgbClr val="FF0000"/>
                </a:solidFill>
              </a:rPr>
              <a:t>Introduction </a:t>
            </a:r>
            <a:r>
              <a:rPr sz="3200" spc="-20" dirty="0">
                <a:solidFill>
                  <a:srgbClr val="FF0000"/>
                </a:solidFill>
              </a:rPr>
              <a:t>to </a:t>
            </a:r>
            <a:r>
              <a:rPr sz="3200" spc="-40" dirty="0">
                <a:solidFill>
                  <a:srgbClr val="FF0000"/>
                </a:solidFill>
              </a:rPr>
              <a:t>IT-ITeS</a:t>
            </a:r>
            <a:r>
              <a:rPr sz="3200" spc="20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Industry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7315200" y="76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68573" y="3823106"/>
            <a:ext cx="3009900" cy="94106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00"/>
              </a:spcBef>
            </a:pPr>
            <a:r>
              <a:rPr sz="2500" spc="-5" dirty="0">
                <a:latin typeface="Carlito"/>
                <a:cs typeface="Carlito"/>
              </a:rPr>
              <a:t>Class IX , Ch-1( IT</a:t>
            </a:r>
            <a:r>
              <a:rPr sz="2500" spc="-45" dirty="0">
                <a:latin typeface="Carlito"/>
                <a:cs typeface="Carlito"/>
              </a:rPr>
              <a:t> </a:t>
            </a:r>
            <a:r>
              <a:rPr sz="2500" spc="-10" dirty="0">
                <a:latin typeface="Carlito"/>
                <a:cs typeface="Carlito"/>
              </a:rPr>
              <a:t>#402)</a:t>
            </a:r>
            <a:endParaRPr sz="25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605"/>
              </a:spcBef>
            </a:pPr>
            <a:r>
              <a:rPr sz="2500" spc="-15" dirty="0">
                <a:latin typeface="Carlito"/>
                <a:cs typeface="Carlito"/>
              </a:rPr>
              <a:t>Period</a:t>
            </a:r>
            <a:r>
              <a:rPr sz="2500" spc="-5" dirty="0">
                <a:latin typeface="Carlito"/>
                <a:cs typeface="Carlito"/>
              </a:rPr>
              <a:t> 5</a:t>
            </a:r>
            <a:endParaRPr sz="250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5492543"/>
            <a:ext cx="9143999" cy="13628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3794" y="327787"/>
            <a:ext cx="329565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latin typeface="Bookman Uralic"/>
                <a:cs typeface="Bookman Uralic"/>
              </a:rPr>
              <a:t>IT in </a:t>
            </a:r>
            <a:r>
              <a:rPr sz="3200" spc="-5" dirty="0">
                <a:latin typeface="Bookman Uralic"/>
                <a:cs typeface="Bookman Uralic"/>
              </a:rPr>
              <a:t>health</a:t>
            </a:r>
            <a:r>
              <a:rPr sz="3200" spc="-75" dirty="0">
                <a:latin typeface="Bookman Uralic"/>
                <a:cs typeface="Bookman Uralic"/>
              </a:rPr>
              <a:t> </a:t>
            </a:r>
            <a:r>
              <a:rPr sz="3200" spc="-5" dirty="0">
                <a:latin typeface="Bookman Uralic"/>
                <a:cs typeface="Bookman Uralic"/>
              </a:rPr>
              <a:t>care</a:t>
            </a:r>
            <a:endParaRPr sz="3200">
              <a:latin typeface="Bookman Uralic"/>
              <a:cs typeface="Bookman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17929"/>
            <a:ext cx="8067040" cy="2806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ICT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used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 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health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sector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numerous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ways.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Hospital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Management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System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 used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maintain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manage patients’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records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well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various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activities  pertaining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hospital</a:t>
            </a:r>
            <a:r>
              <a:rPr sz="1800" spc="3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administration.</a:t>
            </a:r>
            <a:endParaRPr sz="1800">
              <a:latin typeface="Carlito"/>
              <a:cs typeface="Carlito"/>
            </a:endParaRPr>
          </a:p>
          <a:p>
            <a:pPr marL="355600" marR="203200" indent="-343535">
              <a:lnSpc>
                <a:spcPts val="1760"/>
              </a:lnSpc>
              <a:spcBef>
                <a:spcPts val="95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computerised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machines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for ECG,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EEG, Ultrasound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5" dirty="0">
                <a:solidFill>
                  <a:srgbClr val="221F1F"/>
                </a:solidFill>
                <a:latin typeface="Carlito"/>
                <a:cs typeface="Carlito"/>
              </a:rPr>
              <a:t>CT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Scan. The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variety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measuring instruments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r>
              <a:rPr sz="1800" spc="3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surgical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ts val="1695"/>
              </a:lnSpc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equipment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monitor patients’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conditions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during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complex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surgery.</a:t>
            </a:r>
            <a:r>
              <a:rPr sz="1800" spc="10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Expert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ts val="1970"/>
              </a:lnSpc>
            </a:pP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system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used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for</a:t>
            </a:r>
            <a:r>
              <a:rPr sz="1800" spc="4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diagnosis.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600">
              <a:latin typeface="Carlito"/>
              <a:cs typeface="Carlito"/>
            </a:endParaRPr>
          </a:p>
          <a:p>
            <a:pPr marL="355600" marR="210185" indent="-343535">
              <a:lnSpc>
                <a:spcPct val="81900"/>
              </a:lnSpc>
              <a:buClr>
                <a:srgbClr val="221F1F"/>
              </a:buClr>
              <a:buFont typeface="Arial"/>
              <a:buChar char="•"/>
              <a:tabLst>
                <a:tab pos="407034" algn="l"/>
                <a:tab pos="408305" algn="l"/>
              </a:tabLst>
            </a:pPr>
            <a:r>
              <a:rPr dirty="0"/>
              <a:t>	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Health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care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manufacturing companies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computers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aid 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production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diagnostic tools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instruments.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Computers 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integral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part of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laboratories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dispensaries. They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used in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scanning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diagnosing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different</a:t>
            </a:r>
            <a:r>
              <a:rPr sz="1800" spc="6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diseases.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D83B03E5-C872-CC30-372C-8783807FDF1B}"/>
              </a:ext>
            </a:extLst>
          </p:cNvPr>
          <p:cNvSpPr/>
          <p:nvPr/>
        </p:nvSpPr>
        <p:spPr>
          <a:xfrm>
            <a:off x="7315200" y="76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417319"/>
            <a:ext cx="9144000" cy="5438140"/>
            <a:chOff x="0" y="1417319"/>
            <a:chExt cx="9144000" cy="5438140"/>
          </a:xfrm>
        </p:grpSpPr>
        <p:sp>
          <p:nvSpPr>
            <p:cNvPr id="3" name="object 3"/>
            <p:cNvSpPr/>
            <p:nvPr/>
          </p:nvSpPr>
          <p:spPr>
            <a:xfrm>
              <a:off x="611123" y="1417319"/>
              <a:ext cx="3884676" cy="44272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648200" y="1417319"/>
              <a:ext cx="4038600" cy="442722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3">
            <a:extLst>
              <a:ext uri="{FF2B5EF4-FFF2-40B4-BE49-F238E27FC236}">
                <a16:creationId xmlns:a16="http://schemas.microsoft.com/office/drawing/2014/main" id="{75FF4F44-A5E6-755B-50E3-7F22DB69F78B}"/>
              </a:ext>
            </a:extLst>
          </p:cNvPr>
          <p:cNvSpPr/>
          <p:nvPr/>
        </p:nvSpPr>
        <p:spPr>
          <a:xfrm>
            <a:off x="7315200" y="76200"/>
            <a:ext cx="1578864" cy="7833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73733"/>
            <a:ext cx="8053705" cy="3256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(a) Use of ICT in</a:t>
            </a:r>
            <a:r>
              <a:rPr sz="1800" b="1" spc="-2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diagnosis</a:t>
            </a:r>
            <a:endParaRPr sz="1800">
              <a:latin typeface="Carlito"/>
              <a:cs typeface="Carlito"/>
            </a:endParaRPr>
          </a:p>
          <a:p>
            <a:pPr marL="355600" marR="172720" indent="-343535">
              <a:lnSpc>
                <a:spcPct val="81900"/>
              </a:lnSpc>
              <a:spcBef>
                <a:spcPts val="4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With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advancements in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computer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hardware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software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technology,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various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high-tech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machines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used in 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diagnosis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treatment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critical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diseases.  Using expert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system,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diseases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be diagnosed at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early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stages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the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patients can be given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treatment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accordingly.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Some 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these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machines</a:t>
            </a:r>
            <a:r>
              <a:rPr sz="1800" spc="1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are: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50">
              <a:latin typeface="Carlito"/>
              <a:cs typeface="Carlito"/>
            </a:endParaRPr>
          </a:p>
          <a:p>
            <a:pPr marL="12700" marR="282575">
              <a:lnSpc>
                <a:spcPct val="81900"/>
              </a:lnSpc>
              <a:spcBef>
                <a:spcPts val="5"/>
              </a:spcBef>
              <a:buAutoNum type="romanLcParenBoth"/>
              <a:tabLst>
                <a:tab pos="264160" algn="l"/>
              </a:tabLst>
            </a:pP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Computerised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Axial </a:t>
            </a:r>
            <a:r>
              <a:rPr sz="1800" b="1" spc="-25" dirty="0">
                <a:solidFill>
                  <a:srgbClr val="221F1F"/>
                </a:solidFill>
                <a:latin typeface="Carlito"/>
                <a:cs typeface="Carlito"/>
              </a:rPr>
              <a:t>Tomography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Machine </a:t>
            </a:r>
            <a:r>
              <a:rPr sz="1800" b="1" spc="-30" dirty="0">
                <a:solidFill>
                  <a:srgbClr val="221F1F"/>
                </a:solidFill>
                <a:latin typeface="Carlito"/>
                <a:cs typeface="Carlito"/>
              </a:rPr>
              <a:t>(CAT):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Using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this machine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three-  dimensional (3D) images of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different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parts 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body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made.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These images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helpful in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diagnosis of</a:t>
            </a:r>
            <a:r>
              <a:rPr sz="1800" spc="6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diseases</a:t>
            </a:r>
            <a:endParaRPr sz="1800">
              <a:latin typeface="Carlito"/>
              <a:cs typeface="Carlito"/>
            </a:endParaRPr>
          </a:p>
          <a:p>
            <a:pPr marL="318770" indent="-306705">
              <a:lnSpc>
                <a:spcPts val="1970"/>
              </a:lnSpc>
              <a:spcBef>
                <a:spcPts val="10"/>
              </a:spcBef>
              <a:buAutoNum type="romanLcParenBoth"/>
              <a:tabLst>
                <a:tab pos="319405" algn="l"/>
              </a:tabLst>
            </a:pP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MRI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(Magnetic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Resonance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Imaging</a:t>
            </a:r>
            <a:r>
              <a:rPr sz="1800" b="1" spc="-8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Machine):</a:t>
            </a:r>
            <a:endParaRPr sz="1800">
              <a:latin typeface="Carlito"/>
              <a:cs typeface="Carlito"/>
            </a:endParaRPr>
          </a:p>
          <a:p>
            <a:pPr marL="12700" marR="5080">
              <a:lnSpc>
                <a:spcPct val="82000"/>
              </a:lnSpc>
              <a:spcBef>
                <a:spcPts val="195"/>
              </a:spcBef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MRI machines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give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digital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impression of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internal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organs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body by  using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strong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magnetic fields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radio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waves.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digital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images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very helpful in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detection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deciding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treatment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</a:t>
            </a:r>
            <a:r>
              <a:rPr sz="1800" spc="10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diseases.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0986FE31-6389-70AB-C217-37A48E76FA26}"/>
              </a:ext>
            </a:extLst>
          </p:cNvPr>
          <p:cNvSpPr/>
          <p:nvPr/>
        </p:nvSpPr>
        <p:spPr>
          <a:xfrm>
            <a:off x="7315200" y="76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1573733"/>
            <a:ext cx="8127365" cy="263144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355600" marR="43815" indent="-342900">
              <a:lnSpc>
                <a:spcPct val="81900"/>
              </a:lnSpc>
              <a:spcBef>
                <a:spcPts val="4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iii) </a:t>
            </a: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Electrocardiogram (ECG)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Machine: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ECG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machine is used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monitor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heartbeat. When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heart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pumps blood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different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parts 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body some  electrical impulses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produced.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This machine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records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electrical impulses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shows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form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</a:t>
            </a:r>
            <a:r>
              <a:rPr sz="1800" spc="4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graph.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221F1F"/>
              </a:buClr>
              <a:buFont typeface="Arial"/>
              <a:buChar char="•"/>
            </a:pPr>
            <a:endParaRPr sz="2500">
              <a:latin typeface="Carlito"/>
              <a:cs typeface="Carlito"/>
            </a:endParaRPr>
          </a:p>
          <a:p>
            <a:pPr marL="355600" marR="5080" indent="-342900">
              <a:lnSpc>
                <a:spcPct val="114999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(iv)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Cardiac Screening Machine: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This machine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displays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physiology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heart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displays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movements inside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heart.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Through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this machine it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possible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diagnose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problems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heart, such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thinning of veins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then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recommend  treatment.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C6832CB8-0384-40D0-C024-A872005C14FE}"/>
              </a:ext>
            </a:extLst>
          </p:cNvPr>
          <p:cNvSpPr/>
          <p:nvPr/>
        </p:nvSpPr>
        <p:spPr>
          <a:xfrm>
            <a:off x="7315200" y="76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17929"/>
            <a:ext cx="8035290" cy="32429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(v) </a:t>
            </a: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EEG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(Electro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- </a:t>
            </a: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encephalography)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Machine: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This machine is used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record</a:t>
            </a:r>
            <a:r>
              <a:rPr sz="1800" spc="3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</a:t>
            </a:r>
            <a:endParaRPr sz="180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activities 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</a:t>
            </a:r>
            <a:r>
              <a:rPr sz="1800" spc="3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brain.</a:t>
            </a:r>
            <a:endParaRPr sz="1800">
              <a:latin typeface="Carlito"/>
              <a:cs typeface="Carlito"/>
            </a:endParaRPr>
          </a:p>
          <a:p>
            <a:pPr marL="355600" marR="5080" indent="-343535">
              <a:lnSpc>
                <a:spcPct val="100000"/>
              </a:lnSpc>
              <a:spcBef>
                <a:spcPts val="43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small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electrical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probes attached to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head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receive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electrical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impulses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brain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display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them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computer</a:t>
            </a:r>
            <a:r>
              <a:rPr sz="1800" spc="7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screen.</a:t>
            </a:r>
            <a:endParaRPr sz="1800">
              <a:latin typeface="Carlito"/>
              <a:cs typeface="Carlito"/>
            </a:endParaRPr>
          </a:p>
          <a:p>
            <a:pPr marL="355600" marR="588010" indent="-343535">
              <a:lnSpc>
                <a:spcPct val="100000"/>
              </a:lnSpc>
              <a:spcBef>
                <a:spcPts val="434"/>
              </a:spcBef>
              <a:buClr>
                <a:srgbClr val="221F1F"/>
              </a:buClr>
              <a:buFont typeface="Arial"/>
              <a:buChar char="•"/>
              <a:tabLst>
                <a:tab pos="407034" algn="l"/>
                <a:tab pos="408305" algn="l"/>
              </a:tabLst>
            </a:pPr>
            <a:r>
              <a:rPr dirty="0"/>
              <a:t>	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This device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retrieve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data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both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states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where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patient is </a:t>
            </a:r>
            <a:r>
              <a:rPr sz="1800" spc="-25" dirty="0">
                <a:solidFill>
                  <a:srgbClr val="221F1F"/>
                </a:solidFill>
                <a:latin typeface="Carlito"/>
                <a:cs typeface="Carlito"/>
              </a:rPr>
              <a:t>awake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or  asleep.</a:t>
            </a:r>
            <a:endParaRPr sz="1800">
              <a:latin typeface="Carlito"/>
              <a:cs typeface="Carlito"/>
            </a:endParaRPr>
          </a:p>
          <a:p>
            <a:pPr marL="355600" marR="449580" indent="-343535">
              <a:lnSpc>
                <a:spcPts val="2140"/>
              </a:lnSpc>
              <a:spcBef>
                <a:spcPts val="4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(vi) Blood </a:t>
            </a: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Sugar </a:t>
            </a:r>
            <a:r>
              <a:rPr sz="1800" b="1" spc="-30" dirty="0">
                <a:solidFill>
                  <a:srgbClr val="221F1F"/>
                </a:solidFill>
                <a:latin typeface="Carlito"/>
                <a:cs typeface="Carlito"/>
              </a:rPr>
              <a:t>Testing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Machine: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This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device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analyses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sample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blood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determines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blood glucose</a:t>
            </a:r>
            <a:r>
              <a:rPr sz="1800" spc="5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level.</a:t>
            </a:r>
            <a:endParaRPr sz="1800">
              <a:latin typeface="Carlito"/>
              <a:cs typeface="Carlito"/>
            </a:endParaRPr>
          </a:p>
          <a:p>
            <a:pPr marL="355600" marR="459105" indent="-343535">
              <a:lnSpc>
                <a:spcPct val="99000"/>
              </a:lnSpc>
              <a:spcBef>
                <a:spcPts val="33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(vii) Blood </a:t>
            </a: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Pressure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Measuring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Machine: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This device which is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worn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 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wrist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measure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blood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pressure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person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at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rest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when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he/she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involved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some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physical</a:t>
            </a:r>
            <a:r>
              <a:rPr sz="1800" spc="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activity.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F6BB6BA6-41E7-6750-5E1D-060B0E92FA0B}"/>
              </a:ext>
            </a:extLst>
          </p:cNvPr>
          <p:cNvSpPr/>
          <p:nvPr/>
        </p:nvSpPr>
        <p:spPr>
          <a:xfrm>
            <a:off x="7315200" y="76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IT </a:t>
            </a:r>
            <a:r>
              <a:rPr dirty="0"/>
              <a:t>in the </a:t>
            </a:r>
            <a:r>
              <a:rPr spc="-10" dirty="0"/>
              <a:t>government </a:t>
            </a:r>
            <a:r>
              <a:rPr dirty="0"/>
              <a:t>and </a:t>
            </a:r>
            <a:r>
              <a:rPr spc="-5" dirty="0"/>
              <a:t>public</a:t>
            </a:r>
            <a:r>
              <a:rPr spc="-30" dirty="0"/>
              <a:t> </a:t>
            </a:r>
            <a:r>
              <a:rPr dirty="0"/>
              <a:t>service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616405"/>
            <a:ext cx="8021320" cy="2827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 government uses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large-scale computer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applications in its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daily operations</a:t>
            </a:r>
            <a:r>
              <a:rPr sz="1800" spc="15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endParaRPr sz="180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  <a:spcBef>
                <a:spcPts val="75"/>
              </a:spcBef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actively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encouraging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e-governance</a:t>
            </a:r>
            <a:r>
              <a:rPr sz="1800" spc="7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practices.</a:t>
            </a:r>
            <a:endParaRPr sz="1800">
              <a:latin typeface="Carlito"/>
              <a:cs typeface="Carlito"/>
            </a:endParaRPr>
          </a:p>
          <a:p>
            <a:pPr marL="355600" marR="838200" indent="-343535">
              <a:lnSpc>
                <a:spcPct val="103299"/>
              </a:lnSpc>
              <a:spcBef>
                <a:spcPts val="685"/>
              </a:spcBef>
              <a:buClr>
                <a:srgbClr val="221F1F"/>
              </a:buClr>
              <a:buFont typeface="Arial"/>
              <a:buChar char="•"/>
              <a:tabLst>
                <a:tab pos="407034" algn="l"/>
                <a:tab pos="408305" algn="l"/>
              </a:tabLst>
            </a:pPr>
            <a:r>
              <a:rPr dirty="0"/>
              <a:t>	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Digital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India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e-governance initiative of Government 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India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best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examples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</a:t>
            </a:r>
            <a:r>
              <a:rPr sz="1800" spc="1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this.</a:t>
            </a:r>
            <a:endParaRPr sz="1800">
              <a:latin typeface="Carlito"/>
              <a:cs typeface="Carlito"/>
            </a:endParaRPr>
          </a:p>
          <a:p>
            <a:pPr marL="355600" marR="447675" indent="-343535">
              <a:lnSpc>
                <a:spcPct val="103099"/>
              </a:lnSpc>
              <a:spcBef>
                <a:spcPts val="69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Government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Non-Governmental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Organisations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(NGOs)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well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International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Government Agencies use </a:t>
            </a:r>
            <a:r>
              <a:rPr sz="1800" spc="5" dirty="0">
                <a:solidFill>
                  <a:srgbClr val="221F1F"/>
                </a:solidFill>
                <a:latin typeface="Carlito"/>
                <a:cs typeface="Carlito"/>
              </a:rPr>
              <a:t>ICT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applications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communicate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provide various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services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people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called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</a:t>
            </a:r>
            <a:r>
              <a:rPr sz="1800" spc="14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e-governance.</a:t>
            </a:r>
            <a:endParaRPr sz="1800">
              <a:latin typeface="Carlito"/>
              <a:cs typeface="Carlito"/>
            </a:endParaRPr>
          </a:p>
          <a:p>
            <a:pPr marL="355600" marR="1031240" indent="-343535">
              <a:lnSpc>
                <a:spcPct val="102800"/>
              </a:lnSpc>
              <a:spcBef>
                <a:spcPts val="7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There are various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official web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portals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Government of India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1800" spc="20" dirty="0">
                <a:solidFill>
                  <a:srgbClr val="221F1F"/>
                </a:solidFill>
                <a:latin typeface="Carlito"/>
                <a:cs typeface="Carlito"/>
              </a:rPr>
              <a:t>e-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governance.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F28010-CC89-4A8F-460A-F15AF1AA3E84}"/>
              </a:ext>
            </a:extLst>
          </p:cNvPr>
          <p:cNvSpPr/>
          <p:nvPr/>
        </p:nvSpPr>
        <p:spPr>
          <a:xfrm>
            <a:off x="7315200" y="76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25548" y="564007"/>
            <a:ext cx="569214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solidFill>
                  <a:srgbClr val="FF0000"/>
                </a:solidFill>
              </a:rPr>
              <a:t>Home Assignment(long</a:t>
            </a:r>
            <a:r>
              <a:rPr sz="3200" spc="15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questions)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573733"/>
            <a:ext cx="7906384" cy="7726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7815" indent="-285750">
              <a:lnSpc>
                <a:spcPts val="197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355600" algn="l"/>
                <a:tab pos="356235" algn="l"/>
                <a:tab pos="6452235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Which are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different areas of healthcare</a:t>
            </a:r>
            <a:r>
              <a:rPr sz="1800" spc="6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where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10" dirty="0">
                <a:solidFill>
                  <a:srgbClr val="221F1F"/>
                </a:solidFill>
                <a:latin typeface="Bookman Uralic"/>
                <a:cs typeface="Bookman Uralic"/>
              </a:rPr>
              <a:t>IT</a:t>
            </a:r>
            <a:r>
              <a:rPr lang="en-IN" sz="1800" spc="1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is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used?</a:t>
            </a:r>
            <a:r>
              <a:rPr sz="1800" spc="-9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And</a:t>
            </a:r>
            <a:r>
              <a:rPr lang="en-IN"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how?</a:t>
            </a:r>
            <a:endParaRPr sz="1800" dirty="0">
              <a:latin typeface="Bookman Uralic"/>
              <a:cs typeface="Bookman Uralic"/>
            </a:endParaRPr>
          </a:p>
          <a:p>
            <a:pPr marL="297815" marR="382270" indent="-285750">
              <a:lnSpc>
                <a:spcPts val="1760"/>
              </a:lnSpc>
              <a:spcBef>
                <a:spcPts val="345"/>
              </a:spcBef>
              <a:buFont typeface="Arial" panose="020B0604020202020204" pitchFamily="34" charset="0"/>
              <a:buChar char="•"/>
              <a:tabLst>
                <a:tab pos="355600" algn="l"/>
                <a:tab pos="356235" algn="l"/>
                <a:tab pos="6403340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List any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5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websites of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 Indian government</a:t>
            </a:r>
            <a:r>
              <a:rPr sz="1800" spc="-2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which</a:t>
            </a:r>
            <a:r>
              <a:rPr lang="en-IN" sz="180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provide</a:t>
            </a:r>
            <a:r>
              <a:rPr sz="1800" spc="-10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10" dirty="0">
                <a:solidFill>
                  <a:srgbClr val="221F1F"/>
                </a:solidFill>
                <a:latin typeface="Bookman Uralic"/>
                <a:cs typeface="Bookman Uralic"/>
              </a:rPr>
              <a:t>IT 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enabled services to the</a:t>
            </a:r>
            <a:r>
              <a:rPr sz="1800" spc="-5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people.</a:t>
            </a:r>
            <a:endParaRPr sz="1800" dirty="0">
              <a:latin typeface="Bookman Uralic"/>
              <a:cs typeface="Bookman Uralic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A0D98B5-0EE6-E44D-9142-F8CD3E7240B3}"/>
              </a:ext>
            </a:extLst>
          </p:cNvPr>
          <p:cNvSpPr/>
          <p:nvPr/>
        </p:nvSpPr>
        <p:spPr>
          <a:xfrm>
            <a:off x="7315200" y="76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8867" y="2488823"/>
            <a:ext cx="7007859" cy="1427480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sz="4000" b="1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b="1" spc="-5" dirty="0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sz="4000" b="1" spc="-5" dirty="0">
                <a:latin typeface="Arial"/>
                <a:cs typeface="Arial"/>
              </a:rPr>
              <a:t>ODM </a:t>
            </a:r>
            <a:r>
              <a:rPr sz="4000" b="1" spc="-35" dirty="0">
                <a:latin typeface="Arial"/>
                <a:cs typeface="Arial"/>
              </a:rPr>
              <a:t>EDUCATIONAL </a:t>
            </a:r>
            <a:r>
              <a:rPr sz="4000" b="1" spc="-5" dirty="0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F72BEAE-5369-F70F-BF6D-26D8ADAE4A5A}"/>
              </a:ext>
            </a:extLst>
          </p:cNvPr>
          <p:cNvSpPr/>
          <p:nvPr/>
        </p:nvSpPr>
        <p:spPr>
          <a:xfrm>
            <a:off x="7532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624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Bookman Uralic</vt:lpstr>
      <vt:lpstr>Calibri</vt:lpstr>
      <vt:lpstr>Carlito</vt:lpstr>
      <vt:lpstr>Office Theme</vt:lpstr>
      <vt:lpstr>1_Office Theme</vt:lpstr>
      <vt:lpstr>Introduction to IT-ITeS Industry</vt:lpstr>
      <vt:lpstr>IT in health care</vt:lpstr>
      <vt:lpstr>PowerPoint Presentation</vt:lpstr>
      <vt:lpstr>PowerPoint Presentation</vt:lpstr>
      <vt:lpstr>PowerPoint Presentation</vt:lpstr>
      <vt:lpstr>PowerPoint Presentation</vt:lpstr>
      <vt:lpstr>IT in the government and public service</vt:lpstr>
      <vt:lpstr>Home Assignment(long questions)</vt:lpstr>
      <vt:lpstr>THANKING YOU ODM EDUCATIONAL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GITASHREE NAYAK</cp:lastModifiedBy>
  <cp:revision>2</cp:revision>
  <dcterms:created xsi:type="dcterms:W3CDTF">2021-04-26T08:34:17Z</dcterms:created>
  <dcterms:modified xsi:type="dcterms:W3CDTF">2022-05-21T05:52:48Z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2021-02-19T00:00:00Z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2021-04-26T00:00:00Z</vt:filetime>
  </property>
</Properties>
</file>